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Google Sans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9AFB69-23B3-4CFA-9B69-54810CE8BADD}">
  <a:tblStyle styleId="{AD9AFB69-23B3-4CFA-9B69-54810CE8BAD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GoogleSans-bold.fntdata"/><Relationship Id="rId27" Type="http://schemas.openxmlformats.org/officeDocument/2006/relationships/font" Target="fonts/Google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oogle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GoogleSans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2cae8e90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2cae8e90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e07cbc07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fe07cbc07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01f83e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001f83e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05e0bb1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05e0bb1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e07cbc07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e07cbc07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dcfb4564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dcfb4564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dcfb4564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dcfb4564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dcfb4564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dcfb4564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dcfb45644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dcfb45644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df5802e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df5802e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df5802e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df5802e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e07cbc074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e07cbc074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animesh.mishra@paniit.org" TargetMode="External"/><Relationship Id="rId4" Type="http://schemas.openxmlformats.org/officeDocument/2006/relationships/hyperlink" Target="https://shorturl.at/saRrx" TargetMode="External"/><Relationship Id="rId5" Type="http://schemas.openxmlformats.org/officeDocument/2006/relationships/hyperlink" Target="https://lu.ma/88a8rhml" TargetMode="External"/><Relationship Id="rId6" Type="http://schemas.openxmlformats.org/officeDocument/2006/relationships/hyperlink" Target="https://piwot.paniit.org/" TargetMode="External"/><Relationship Id="rId7" Type="http://schemas.openxmlformats.org/officeDocument/2006/relationships/hyperlink" Target="https://piwot.paniit.org/" TargetMode="External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4294967295" type="subTitle"/>
          </p:nvPr>
        </p:nvSpPr>
        <p:spPr>
          <a:xfrm>
            <a:off x="274925" y="33706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0B5394"/>
                </a:solidFill>
              </a:rPr>
              <a:t>PIWOT 25</a:t>
            </a:r>
            <a:r>
              <a:rPr lang="en" sz="1500"/>
              <a:t> </a:t>
            </a:r>
            <a:r>
              <a:rPr lang="en" sz="1500">
                <a:solidFill>
                  <a:srgbClr val="999999"/>
                </a:solidFill>
              </a:rPr>
              <a:t>HACKATHON</a:t>
            </a:r>
            <a:endParaRPr sz="15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6467100" y="4098475"/>
            <a:ext cx="2490000" cy="733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242800" y="4383200"/>
            <a:ext cx="3585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Welcome to the journey with AI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3"/>
          <p:cNvSpPr txBox="1"/>
          <p:nvPr>
            <p:ph idx="4294967295" type="ctrTitle"/>
          </p:nvPr>
        </p:nvSpPr>
        <p:spPr>
          <a:xfrm>
            <a:off x="642575" y="1498024"/>
            <a:ext cx="3585600" cy="17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IMAGINE</a:t>
            </a:r>
            <a:endParaRPr sz="6200"/>
          </a:p>
        </p:txBody>
      </p:sp>
      <p:sp>
        <p:nvSpPr>
          <p:cNvPr id="66" name="Google Shape;66;p13"/>
          <p:cNvSpPr/>
          <p:nvPr/>
        </p:nvSpPr>
        <p:spPr>
          <a:xfrm>
            <a:off x="-166" y="-4992"/>
            <a:ext cx="9144000" cy="10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/>
          <p:nvPr/>
        </p:nvSpPr>
        <p:spPr>
          <a:xfrm>
            <a:off x="5507625" y="1829100"/>
            <a:ext cx="3285600" cy="2281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426800" y="1797600"/>
            <a:ext cx="4797600" cy="2313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53" name="Google Shape;253;p22"/>
          <p:cNvGraphicFramePr/>
          <p:nvPr/>
        </p:nvGraphicFramePr>
        <p:xfrm>
          <a:off x="527700" y="17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{AD9AFB69-23B3-4CFA-9B69-54810CE8BADD}</a:tableStyleId>
              </a:tblPr>
              <a:tblGrid>
                <a:gridCol w="2656850"/>
                <a:gridCol w="2020075"/>
              </a:tblGrid>
              <a:tr h="2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Position</a:t>
                      </a:r>
                      <a:endParaRPr b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Prize Money</a:t>
                      </a:r>
                      <a:endParaRPr b="1" sz="1300"/>
                    </a:p>
                  </a:txBody>
                  <a:tcPr marT="91425" marB="91425" marR="91425" marL="91425"/>
                </a:tc>
              </a:tr>
              <a:tr h="317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1st Place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₹5 Lakh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2nd Place</a:t>
                      </a:r>
                      <a:endParaRPr b="1"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₹3 Lakh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3rd Place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₹1 Lakh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6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4th – 10th Place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₹50,000 each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6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11th – 20th Place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₹30,000 each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4" name="Google Shape;254;p22"/>
          <p:cNvSpPr txBox="1"/>
          <p:nvPr/>
        </p:nvSpPr>
        <p:spPr>
          <a:xfrm>
            <a:off x="426800" y="1059600"/>
            <a:ext cx="30000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Total Prize Pool</a:t>
            </a:r>
            <a:r>
              <a:rPr lang="en" sz="1100">
                <a:solidFill>
                  <a:schemeClr val="dk1"/>
                </a:solidFill>
              </a:rPr>
              <a:t>: ₹15 Lakh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5" name="Google Shape;255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Awards &amp; Opportunities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5459925" y="2126575"/>
            <a:ext cx="34215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Participation Certificates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Hands-on Technical Workshop: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36-Hour Guided Coding Marathon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Top Judges and Mentors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Demo Showcase</a:t>
            </a:r>
            <a:r>
              <a:rPr lang="en" sz="1100">
                <a:solidFill>
                  <a:schemeClr val="dk1"/>
                </a:solidFill>
              </a:rPr>
              <a:t> to live audience of 10000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Funding and Grants Opportunities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5484125" y="1059600"/>
            <a:ext cx="30000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Visibility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302" y="610100"/>
            <a:ext cx="2063850" cy="7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Poster</a:t>
            </a:r>
            <a:endParaRPr/>
          </a:p>
        </p:txBody>
      </p:sp>
      <p:sp>
        <p:nvSpPr>
          <p:cNvPr id="264" name="Google Shape;264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325" y="1444413"/>
            <a:ext cx="2061326" cy="29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8452" y="342438"/>
            <a:ext cx="2063850" cy="7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049" y="1444413"/>
            <a:ext cx="3478026" cy="291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Us </a:t>
            </a:r>
            <a:endParaRPr/>
          </a:p>
        </p:txBody>
      </p:sp>
      <p:sp>
        <p:nvSpPr>
          <p:cNvPr id="273" name="Google Shape;273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 with us a Community Partner/Coding Club/Designing Club and get access to a </a:t>
            </a:r>
            <a:r>
              <a:rPr lang="en"/>
              <a:t>numerous</a:t>
            </a:r>
            <a:r>
              <a:rPr lang="en"/>
              <a:t> opportunities.</a:t>
            </a:r>
            <a:br>
              <a:rPr lang="en"/>
            </a:br>
            <a:br>
              <a:rPr lang="en"/>
            </a:br>
            <a:r>
              <a:rPr b="1" lang="en"/>
              <a:t>Reach</a:t>
            </a:r>
            <a:r>
              <a:rPr b="1" lang="en"/>
              <a:t> us out on</a:t>
            </a:r>
            <a:r>
              <a:rPr lang="en"/>
              <a:t>: </a:t>
            </a:r>
            <a:r>
              <a:rPr lang="en" u="sng">
                <a:solidFill>
                  <a:schemeClr val="hlink"/>
                </a:solidFill>
                <a:hlinkClick r:id="rId3"/>
              </a:rPr>
              <a:t>animesh.mishra@paniit.org</a:t>
            </a:r>
            <a:br>
              <a:rPr lang="en"/>
            </a:br>
            <a:br>
              <a:rPr lang="en"/>
            </a:br>
            <a:br>
              <a:rPr lang="en"/>
            </a:br>
            <a:r>
              <a:rPr b="1" lang="en">
                <a:highlight>
                  <a:srgbClr val="FFFFFF"/>
                </a:highlight>
              </a:rPr>
              <a:t>Join our WhatsApp community:</a:t>
            </a:r>
            <a:r>
              <a:rPr lang="en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https://shorturl.at/saRrx</a:t>
            </a:r>
            <a:br>
              <a:rPr lang="en"/>
            </a:br>
            <a:r>
              <a:rPr b="1" lang="en">
                <a:highlight>
                  <a:srgbClr val="FFFFFF"/>
                </a:highlight>
              </a:rPr>
              <a:t>Registration Form:</a:t>
            </a:r>
            <a:r>
              <a:rPr lang="en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https://lu.ma/88a8rhml</a:t>
            </a:r>
            <a:br>
              <a:rPr b="1" lang="en">
                <a:highlight>
                  <a:srgbClr val="FFFFFF"/>
                </a:highlight>
              </a:rPr>
            </a:br>
            <a:endParaRPr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highlight>
                  <a:srgbClr val="FFFFFF"/>
                </a:highlight>
              </a:rPr>
              <a:t>Website</a:t>
            </a:r>
            <a:r>
              <a:rPr lang="en">
                <a:highlight>
                  <a:srgbClr val="FFFFFF"/>
                </a:highlight>
              </a:rPr>
              <a:t>:</a:t>
            </a:r>
            <a:r>
              <a:rPr lang="en">
                <a:highlight>
                  <a:srgbClr val="FFFFFF"/>
                </a:highlight>
                <a:uFill>
                  <a:noFill/>
                </a:uFill>
                <a:hlinkClick r:id="rId6"/>
              </a:rPr>
              <a:t> </a:t>
            </a:r>
            <a:r>
              <a:rPr lang="en" u="sng">
                <a:solidFill>
                  <a:srgbClr val="1155CC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https://piwot.paniit.org/</a:t>
            </a:r>
            <a:endParaRPr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8452" y="342438"/>
            <a:ext cx="2063850" cy="7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377625"/>
            <a:ext cx="85206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Join the movement to shape the future of technology at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Asia’s Largest Design and Code Hackathon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!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Target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10,000 participants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Offline Teams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200 elite teams (approx. 500 participants)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Hackathon Duration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36-hour live challenge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Demos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40 high-quality projects showcased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Social Media Reach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Over 10,000 impressions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hackathon is a platform where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innovation meets impact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bringing together the brightest minds to collaborate, create, and ship solutions that can transform industries. Be part of this transformative journey and leave your mark on the future of technology!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2" y="369750"/>
            <a:ext cx="2063850" cy="7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 amt="91000"/>
          </a:blip>
          <a:stretch>
            <a:fillRect/>
          </a:stretch>
        </p:blipFill>
        <p:spPr>
          <a:xfrm>
            <a:off x="6467100" y="364675"/>
            <a:ext cx="2490000" cy="733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7755725" y="4500925"/>
            <a:ext cx="1008000" cy="294300"/>
          </a:xfrm>
          <a:prstGeom prst="roundRect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Register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52200" y="3028950"/>
            <a:ext cx="2826300" cy="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Supremacy of AI Agents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513175" y="2089625"/>
            <a:ext cx="594000" cy="602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424000" y="3028950"/>
            <a:ext cx="2921400" cy="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UI &amp; Multi-modal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4484975" y="2089625"/>
            <a:ext cx="594000" cy="602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43400" y="3028950"/>
            <a:ext cx="2826300" cy="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Bring in the Real World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304375" y="2089625"/>
            <a:ext cx="594000" cy="602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6467100" y="364675"/>
            <a:ext cx="2490000" cy="733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02" y="440725"/>
            <a:ext cx="2063850" cy="7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7755725" y="4500925"/>
            <a:ext cx="1008000" cy="294300"/>
          </a:xfrm>
          <a:prstGeom prst="roundRect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Select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Supremacy of AI Agents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1700" y="1225225"/>
            <a:ext cx="86454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Autonomous Intelligence Across Dynamic Environments</a:t>
            </a:r>
            <a:endParaRPr b="1" sz="13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: Create AI systems capable of understanding, learning, and acting autonomously in diverse environments.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Participants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AI Engineers &amp; ML Architects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AI Experimenters &amp; Student Developers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Focus Areas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How can AI agents make autonomous decisions in dynamic environments?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How can models be trained to continuously learn from real-time data?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How can AI drive sector-specific innovations?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302" y="610100"/>
            <a:ext cx="2063850" cy="7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Go Multimodal &amp; Win with UI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225225"/>
            <a:ext cx="86454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Redefining User Experience Through Driven User Interfaces</a:t>
            </a:r>
            <a:endParaRPr b="1" sz="13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Redesign user interfaces and product experience  for enhanced engagement and usability.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Participants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Frontend Engineers &amp; UI/UX Designers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Product Designers &amp; Full-Stack Developers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Focus Areas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 can AI-driven interfaces transform user experiences?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What features make websites more responsive and personalized?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 can multimodal interactions  be integrated?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302" y="610100"/>
            <a:ext cx="2063850" cy="7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Bring in the Real-World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225225"/>
            <a:ext cx="86454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Build Scalable, Secure Solutions for Practical Applications</a:t>
            </a:r>
            <a:endParaRPr b="1" sz="13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Redesign user interfaces and product experience  for enhanced engagement and usability.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Participa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nts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Full-Stack Developers &amp; Product Designers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Data Scientists &amp; Backend Developers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Focus Areas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 can full-stack architectures support real-time decision-making?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What backend solutions are needed to support builders to build on top of technologies?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 can systems be designed for scalability and security?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302" y="610100"/>
            <a:ext cx="2063850" cy="7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7431950" y="4302275"/>
            <a:ext cx="986100" cy="382500"/>
          </a:xfrm>
          <a:prstGeom prst="round2DiagRect">
            <a:avLst>
              <a:gd fmla="val 16667" name="adj1"/>
              <a:gd fmla="val 32725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Sectors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8"/>
          <p:cNvSpPr/>
          <p:nvPr/>
        </p:nvSpPr>
        <p:spPr>
          <a:xfrm rot="5400000">
            <a:off x="8394050" y="4440300"/>
            <a:ext cx="316500" cy="114000"/>
          </a:xfrm>
          <a:prstGeom prst="triangle">
            <a:avLst>
              <a:gd fmla="val 48823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Real-World AI Sectors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302" y="610100"/>
            <a:ext cx="2063850" cy="778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19"/>
          <p:cNvGraphicFramePr/>
          <p:nvPr/>
        </p:nvGraphicFramePr>
        <p:xfrm>
          <a:off x="424725" y="154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{AD9AFB69-23B3-4CFA-9B69-54810CE8BADD}</a:tableStyleId>
              </a:tblPr>
              <a:tblGrid>
                <a:gridCol w="2307775"/>
                <a:gridCol w="5834375"/>
              </a:tblGrid>
              <a:tr h="27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Sector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Use Cases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0000"/>
                          </a:solidFill>
                        </a:rPr>
                        <a:t>Future of Work</a:t>
                      </a:r>
                      <a:endParaRPr b="1" sz="1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C4587"/>
                          </a:solidFill>
                        </a:rPr>
                        <a:t>Enhancing remote productivity, hybrid work, gig worker support</a:t>
                      </a:r>
                      <a:endParaRPr sz="1100">
                        <a:solidFill>
                          <a:srgbClr val="1C458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0000"/>
                          </a:solidFill>
                        </a:rPr>
                        <a:t>ECom/ D2C</a:t>
                      </a:r>
                      <a:endParaRPr b="1" sz="1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C4587"/>
                          </a:solidFill>
                        </a:rPr>
                        <a:t>AI-driven shopping experiences, virtual trials, supply chain</a:t>
                      </a:r>
                      <a:endParaRPr sz="1100">
                        <a:solidFill>
                          <a:srgbClr val="1C458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0000"/>
                          </a:solidFill>
                        </a:rPr>
                        <a:t>Agritech</a:t>
                      </a:r>
                      <a:endParaRPr b="1" sz="1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C4587"/>
                          </a:solidFill>
                        </a:rPr>
                        <a:t>Smart farming, weather forecasting, resource-efficient farming</a:t>
                      </a:r>
                      <a:endParaRPr sz="1100">
                        <a:solidFill>
                          <a:srgbClr val="1C458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0000"/>
                          </a:solidFill>
                        </a:rPr>
                        <a:t>Healthcare</a:t>
                      </a:r>
                      <a:endParaRPr b="1" sz="1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C4587"/>
                          </a:solidFill>
                        </a:rPr>
                        <a:t>Remote consultations, AI diagnostics, personalized treatments</a:t>
                      </a:r>
                      <a:endParaRPr sz="1100">
                        <a:solidFill>
                          <a:srgbClr val="1C458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0000"/>
                          </a:solidFill>
                        </a:rPr>
                        <a:t>Support &amp; Sales</a:t>
                      </a:r>
                      <a:endParaRPr b="1" sz="1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C4587"/>
                          </a:solidFill>
                        </a:rPr>
                        <a:t>AI-powered customer support, personalized marketing, sales automation</a:t>
                      </a:r>
                      <a:endParaRPr sz="1100">
                        <a:solidFill>
                          <a:srgbClr val="1C458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0000"/>
                          </a:solidFill>
                        </a:rPr>
                        <a:t>Fintech</a:t>
                      </a:r>
                      <a:endParaRPr b="1" sz="1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C4587"/>
                          </a:solidFill>
                        </a:rPr>
                        <a:t>NFT, </a:t>
                      </a:r>
                      <a:r>
                        <a:rPr lang="en" sz="1100">
                          <a:solidFill>
                            <a:srgbClr val="1C4587"/>
                          </a:solidFill>
                        </a:rPr>
                        <a:t>Secure payments, Fraud prevention, Blockchain financial services</a:t>
                      </a:r>
                      <a:endParaRPr sz="1100">
                        <a:solidFill>
                          <a:srgbClr val="1C458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344825" y="2724150"/>
            <a:ext cx="2064000" cy="141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89208" y="2843342"/>
            <a:ext cx="1950900" cy="104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highlight>
                  <a:srgbClr val="EFEFEF"/>
                </a:highlight>
              </a:rPr>
              <a:t>      ML Architects &amp; Developers</a:t>
            </a:r>
            <a:br>
              <a:rPr b="1" lang="en" sz="800">
                <a:solidFill>
                  <a:schemeClr val="dk1"/>
                </a:solidFill>
                <a:highlight>
                  <a:srgbClr val="EFEFEF"/>
                </a:highlight>
              </a:rPr>
            </a:br>
            <a:endParaRPr b="1" sz="80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</a:rPr>
              <a:t>Full-stack Developer</a:t>
            </a:r>
            <a:endParaRPr sz="80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</a:rPr>
              <a:t>Data Scientist</a:t>
            </a:r>
            <a:endParaRPr sz="80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</a:rPr>
              <a:t>Back- or Front-end Developer</a:t>
            </a:r>
            <a:endParaRPr sz="80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</a:rPr>
              <a:t>Software Consultant</a:t>
            </a:r>
            <a:endParaRPr sz="80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</a:rPr>
              <a:t>ML Architect</a:t>
            </a:r>
            <a:endParaRPr sz="80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2534250" y="2724150"/>
            <a:ext cx="2121000" cy="1416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482841" y="2832359"/>
            <a:ext cx="231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       </a:t>
            </a:r>
            <a: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Senior or Lead AI Developer</a:t>
            </a:r>
            <a:b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</a:br>
            <a:endParaRPr b="1"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Senior ML Engineer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Senior Solutions Architect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Product Owner or SCRUM Master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Tech Lead Architect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4800700" y="2724150"/>
            <a:ext cx="2064000" cy="137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959201" y="2827100"/>
            <a:ext cx="187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      </a:t>
            </a:r>
            <a: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Senior Management</a:t>
            </a:r>
            <a:b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</a:br>
            <a:endParaRPr b="1"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Manager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CXO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Evangelist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Startup Founders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6977725" y="2724150"/>
            <a:ext cx="2011500" cy="137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6977725" y="2857050"/>
            <a:ext cx="187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       </a:t>
            </a:r>
            <a:r>
              <a:rPr b="1"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Students &amp; Designers </a:t>
            </a:r>
            <a:endParaRPr b="1"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CSE/IT Students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Product Managers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Designers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-187959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oogle Sans"/>
              <a:buChar char="●"/>
            </a:pPr>
            <a:r>
              <a:rPr lang="en" sz="800">
                <a:solidFill>
                  <a:schemeClr val="dk1"/>
                </a:solidFill>
                <a:highlight>
                  <a:srgbClr val="EFEFEF"/>
                </a:highlight>
                <a:latin typeface="Google Sans"/>
                <a:ea typeface="Google Sans"/>
                <a:cs typeface="Google Sans"/>
                <a:sym typeface="Google Sans"/>
              </a:rPr>
              <a:t>Front end engineers</a:t>
            </a:r>
            <a:endParaRPr sz="800">
              <a:solidFill>
                <a:schemeClr val="dk1"/>
              </a:solidFill>
              <a:highlight>
                <a:srgbClr val="EFEFEF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580175" y="1832850"/>
            <a:ext cx="159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~35%</a:t>
            </a:r>
            <a:endParaRPr b="1" sz="36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890491" y="1832850"/>
            <a:ext cx="140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~15%</a:t>
            </a:r>
            <a:endParaRPr b="1" sz="36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5128457" y="1832850"/>
            <a:ext cx="140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~5%</a:t>
            </a:r>
            <a:endParaRPr b="1" sz="36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279225" y="1882450"/>
            <a:ext cx="140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~45%</a:t>
            </a:r>
            <a:endParaRPr b="1" sz="36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Expected Participants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302" y="610100"/>
            <a:ext cx="2063850" cy="7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Timelines at work 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302" y="610100"/>
            <a:ext cx="2063850" cy="77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1"/>
          <p:cNvGrpSpPr/>
          <p:nvPr/>
        </p:nvGrpSpPr>
        <p:grpSpPr>
          <a:xfrm>
            <a:off x="6540400" y="1660125"/>
            <a:ext cx="2043900" cy="2927725"/>
            <a:chOff x="6616600" y="1431525"/>
            <a:chExt cx="2043900" cy="2927725"/>
          </a:xfrm>
        </p:grpSpPr>
        <p:sp>
          <p:nvSpPr>
            <p:cNvPr id="143" name="Google Shape;143;p21"/>
            <p:cNvSpPr/>
            <p:nvPr/>
          </p:nvSpPr>
          <p:spPr>
            <a:xfrm>
              <a:off x="6616600" y="1431550"/>
              <a:ext cx="2043900" cy="2927700"/>
            </a:xfrm>
            <a:prstGeom prst="rect">
              <a:avLst/>
            </a:prstGeom>
            <a:noFill/>
            <a:ln cap="flat" cmpd="sng" w="9525">
              <a:solidFill>
                <a:srgbClr val="0E63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 flipH="1" rot="10800000">
              <a:off x="6616600" y="1431525"/>
              <a:ext cx="2043900" cy="1269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1"/>
            <p:cNvSpPr txBox="1"/>
            <p:nvPr/>
          </p:nvSpPr>
          <p:spPr>
            <a:xfrm>
              <a:off x="6616600" y="1558425"/>
              <a:ext cx="804600" cy="7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0E63F0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 b="1" sz="4200">
                <a:solidFill>
                  <a:srgbClr val="0E63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21"/>
            <p:cNvSpPr txBox="1"/>
            <p:nvPr/>
          </p:nvSpPr>
          <p:spPr>
            <a:xfrm>
              <a:off x="6682143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E63F0"/>
                  </a:solidFill>
                  <a:latin typeface="Roboto"/>
                  <a:ea typeface="Roboto"/>
                  <a:cs typeface="Roboto"/>
                  <a:sym typeface="Roboto"/>
                </a:rPr>
                <a:t>W1</a:t>
              </a:r>
              <a:endParaRPr sz="700">
                <a:solidFill>
                  <a:srgbClr val="0E63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7210250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E63F0"/>
                  </a:solidFill>
                  <a:latin typeface="Roboto"/>
                  <a:ea typeface="Roboto"/>
                  <a:cs typeface="Roboto"/>
                  <a:sym typeface="Roboto"/>
                </a:rPr>
                <a:t>W2</a:t>
              </a:r>
              <a:endParaRPr sz="700">
                <a:solidFill>
                  <a:srgbClr val="0E63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21"/>
            <p:cNvSpPr txBox="1"/>
            <p:nvPr/>
          </p:nvSpPr>
          <p:spPr>
            <a:xfrm>
              <a:off x="7705755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E63F0"/>
                  </a:solidFill>
                  <a:latin typeface="Roboto"/>
                  <a:ea typeface="Roboto"/>
                  <a:cs typeface="Roboto"/>
                  <a:sym typeface="Roboto"/>
                </a:rPr>
                <a:t>W3</a:t>
              </a:r>
              <a:endParaRPr sz="700">
                <a:solidFill>
                  <a:srgbClr val="0E63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21"/>
            <p:cNvSpPr txBox="1"/>
            <p:nvPr/>
          </p:nvSpPr>
          <p:spPr>
            <a:xfrm>
              <a:off x="8242754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E63F0"/>
                  </a:solidFill>
                  <a:latin typeface="Roboto"/>
                  <a:ea typeface="Roboto"/>
                  <a:cs typeface="Roboto"/>
                  <a:sym typeface="Roboto"/>
                </a:rPr>
                <a:t>W4</a:t>
              </a:r>
              <a:endParaRPr sz="700">
                <a:solidFill>
                  <a:srgbClr val="0E63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0" name="Google Shape;150;p21"/>
            <p:cNvCxnSpPr/>
            <p:nvPr/>
          </p:nvCxnSpPr>
          <p:spPr>
            <a:xfrm rot="10800000">
              <a:off x="7130075" y="2506700"/>
              <a:ext cx="0" cy="1848600"/>
            </a:xfrm>
            <a:prstGeom prst="straightConnector1">
              <a:avLst/>
            </a:prstGeom>
            <a:noFill/>
            <a:ln cap="flat" cmpd="sng" w="9525">
              <a:solidFill>
                <a:srgbClr val="0E63F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21"/>
            <p:cNvCxnSpPr/>
            <p:nvPr/>
          </p:nvCxnSpPr>
          <p:spPr>
            <a:xfrm rot="10800000">
              <a:off x="7640787" y="2506700"/>
              <a:ext cx="0" cy="1848600"/>
            </a:xfrm>
            <a:prstGeom prst="straightConnector1">
              <a:avLst/>
            </a:prstGeom>
            <a:noFill/>
            <a:ln cap="flat" cmpd="sng" w="9525">
              <a:solidFill>
                <a:srgbClr val="0E63F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21"/>
            <p:cNvCxnSpPr/>
            <p:nvPr/>
          </p:nvCxnSpPr>
          <p:spPr>
            <a:xfrm rot="10800000">
              <a:off x="8151500" y="2506700"/>
              <a:ext cx="0" cy="1848600"/>
            </a:xfrm>
            <a:prstGeom prst="straightConnector1">
              <a:avLst/>
            </a:prstGeom>
            <a:noFill/>
            <a:ln cap="flat" cmpd="sng" w="9525">
              <a:solidFill>
                <a:srgbClr val="0E63F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3" name="Google Shape;153;p21"/>
          <p:cNvGrpSpPr/>
          <p:nvPr/>
        </p:nvGrpSpPr>
        <p:grpSpPr>
          <a:xfrm>
            <a:off x="4496150" y="1660125"/>
            <a:ext cx="2043900" cy="2927725"/>
            <a:chOff x="4572350" y="1431525"/>
            <a:chExt cx="2043900" cy="2927725"/>
          </a:xfrm>
        </p:grpSpPr>
        <p:sp>
          <p:nvSpPr>
            <p:cNvPr id="154" name="Google Shape;154;p21"/>
            <p:cNvSpPr/>
            <p:nvPr/>
          </p:nvSpPr>
          <p:spPr>
            <a:xfrm>
              <a:off x="4572350" y="1431550"/>
              <a:ext cx="2043900" cy="2927700"/>
            </a:xfrm>
            <a:prstGeom prst="rect">
              <a:avLst/>
            </a:prstGeom>
            <a:noFill/>
            <a:ln cap="flat" cmpd="sng" w="9525">
              <a:solidFill>
                <a:srgbClr val="0D5C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 flipH="1" rot="10800000">
              <a:off x="4572350" y="1431525"/>
              <a:ext cx="2043900" cy="1269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 txBox="1"/>
            <p:nvPr/>
          </p:nvSpPr>
          <p:spPr>
            <a:xfrm>
              <a:off x="4572350" y="1558425"/>
              <a:ext cx="804600" cy="7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09</a:t>
              </a:r>
              <a:endParaRPr b="1" sz="42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p21"/>
            <p:cNvSpPr txBox="1"/>
            <p:nvPr/>
          </p:nvSpPr>
          <p:spPr>
            <a:xfrm>
              <a:off x="4637893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W1</a:t>
              </a:r>
              <a:endParaRPr sz="7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21"/>
            <p:cNvSpPr txBox="1"/>
            <p:nvPr/>
          </p:nvSpPr>
          <p:spPr>
            <a:xfrm>
              <a:off x="5166000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W2</a:t>
              </a:r>
              <a:endParaRPr sz="7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1"/>
            <p:cNvSpPr txBox="1"/>
            <p:nvPr/>
          </p:nvSpPr>
          <p:spPr>
            <a:xfrm>
              <a:off x="5661505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W3</a:t>
              </a:r>
              <a:endParaRPr sz="7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21"/>
            <p:cNvSpPr txBox="1"/>
            <p:nvPr/>
          </p:nvSpPr>
          <p:spPr>
            <a:xfrm>
              <a:off x="6198504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W4</a:t>
              </a:r>
              <a:endParaRPr sz="7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" name="Google Shape;161;p21"/>
            <p:cNvCxnSpPr/>
            <p:nvPr/>
          </p:nvCxnSpPr>
          <p:spPr>
            <a:xfrm rot="10800000">
              <a:off x="5085825" y="2506700"/>
              <a:ext cx="0" cy="1848600"/>
            </a:xfrm>
            <a:prstGeom prst="straightConnector1">
              <a:avLst/>
            </a:prstGeom>
            <a:noFill/>
            <a:ln cap="flat" cmpd="sng" w="9525">
              <a:solidFill>
                <a:srgbClr val="0D5CD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21"/>
            <p:cNvCxnSpPr/>
            <p:nvPr/>
          </p:nvCxnSpPr>
          <p:spPr>
            <a:xfrm rot="10800000">
              <a:off x="5596537" y="2506700"/>
              <a:ext cx="0" cy="1848600"/>
            </a:xfrm>
            <a:prstGeom prst="straightConnector1">
              <a:avLst/>
            </a:prstGeom>
            <a:noFill/>
            <a:ln cap="flat" cmpd="sng" w="9525">
              <a:solidFill>
                <a:srgbClr val="0D5CD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21"/>
            <p:cNvCxnSpPr/>
            <p:nvPr/>
          </p:nvCxnSpPr>
          <p:spPr>
            <a:xfrm rot="10800000">
              <a:off x="6107250" y="2506700"/>
              <a:ext cx="0" cy="1848600"/>
            </a:xfrm>
            <a:prstGeom prst="straightConnector1">
              <a:avLst/>
            </a:prstGeom>
            <a:noFill/>
            <a:ln cap="flat" cmpd="sng" w="9525">
              <a:solidFill>
                <a:srgbClr val="0D5CD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4" name="Google Shape;164;p21"/>
          <p:cNvGrpSpPr/>
          <p:nvPr/>
        </p:nvGrpSpPr>
        <p:grpSpPr>
          <a:xfrm>
            <a:off x="2451900" y="1660125"/>
            <a:ext cx="2043900" cy="2927725"/>
            <a:chOff x="2528100" y="1431525"/>
            <a:chExt cx="2043900" cy="2927725"/>
          </a:xfrm>
        </p:grpSpPr>
        <p:sp>
          <p:nvSpPr>
            <p:cNvPr id="165" name="Google Shape;165;p21"/>
            <p:cNvSpPr/>
            <p:nvPr/>
          </p:nvSpPr>
          <p:spPr>
            <a:xfrm>
              <a:off x="2528100" y="1431550"/>
              <a:ext cx="2043900" cy="2927700"/>
            </a:xfrm>
            <a:prstGeom prst="rect">
              <a:avLst/>
            </a:prstGeom>
            <a:noFill/>
            <a:ln cap="flat" cmpd="sng" w="9525">
              <a:solidFill>
                <a:srgbClr val="0C57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 flipH="1" rot="10800000">
              <a:off x="2528100" y="1431525"/>
              <a:ext cx="2043900" cy="1269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2528100" y="1558425"/>
              <a:ext cx="804600" cy="7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08</a:t>
              </a:r>
              <a:endParaRPr b="1" sz="42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21"/>
            <p:cNvSpPr txBox="1"/>
            <p:nvPr/>
          </p:nvSpPr>
          <p:spPr>
            <a:xfrm>
              <a:off x="2593643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W1</a:t>
              </a:r>
              <a:endParaRPr sz="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21"/>
            <p:cNvSpPr txBox="1"/>
            <p:nvPr/>
          </p:nvSpPr>
          <p:spPr>
            <a:xfrm>
              <a:off x="3121750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W2</a:t>
              </a:r>
              <a:endParaRPr sz="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3617255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W3</a:t>
              </a:r>
              <a:endParaRPr sz="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4154254" y="2506856"/>
              <a:ext cx="352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W4</a:t>
              </a:r>
              <a:endParaRPr sz="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2" name="Google Shape;172;p21"/>
            <p:cNvCxnSpPr/>
            <p:nvPr/>
          </p:nvCxnSpPr>
          <p:spPr>
            <a:xfrm rot="10800000">
              <a:off x="3041575" y="2507000"/>
              <a:ext cx="0" cy="1848300"/>
            </a:xfrm>
            <a:prstGeom prst="straightConnector1">
              <a:avLst/>
            </a:prstGeom>
            <a:noFill/>
            <a:ln cap="flat" cmpd="sng" w="9525">
              <a:solidFill>
                <a:srgbClr val="0C57D3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73" name="Google Shape;173;p21"/>
            <p:cNvCxnSpPr/>
            <p:nvPr/>
          </p:nvCxnSpPr>
          <p:spPr>
            <a:xfrm rot="10800000">
              <a:off x="3552287" y="2507000"/>
              <a:ext cx="0" cy="1848300"/>
            </a:xfrm>
            <a:prstGeom prst="straightConnector1">
              <a:avLst/>
            </a:prstGeom>
            <a:noFill/>
            <a:ln cap="flat" cmpd="sng" w="9525">
              <a:solidFill>
                <a:srgbClr val="0C57D3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74" name="Google Shape;174;p21"/>
            <p:cNvCxnSpPr/>
            <p:nvPr/>
          </p:nvCxnSpPr>
          <p:spPr>
            <a:xfrm rot="10800000">
              <a:off x="4063000" y="2507000"/>
              <a:ext cx="0" cy="1848300"/>
            </a:xfrm>
            <a:prstGeom prst="straightConnector1">
              <a:avLst/>
            </a:prstGeom>
            <a:noFill/>
            <a:ln cap="flat" cmpd="sng" w="9525">
              <a:solidFill>
                <a:srgbClr val="0C57D3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75" name="Google Shape;175;p21"/>
          <p:cNvGrpSpPr/>
          <p:nvPr/>
        </p:nvGrpSpPr>
        <p:grpSpPr>
          <a:xfrm>
            <a:off x="408000" y="1660125"/>
            <a:ext cx="2043900" cy="2927725"/>
            <a:chOff x="3975900" y="1431525"/>
            <a:chExt cx="2043900" cy="2927725"/>
          </a:xfrm>
        </p:grpSpPr>
        <p:sp>
          <p:nvSpPr>
            <p:cNvPr id="176" name="Google Shape;176;p21"/>
            <p:cNvSpPr/>
            <p:nvPr/>
          </p:nvSpPr>
          <p:spPr>
            <a:xfrm>
              <a:off x="3975900" y="1431550"/>
              <a:ext cx="2043900" cy="2927700"/>
            </a:xfrm>
            <a:prstGeom prst="rect">
              <a:avLst/>
            </a:prstGeom>
            <a:noFill/>
            <a:ln cap="flat" cmpd="sng" w="9525">
              <a:solidFill>
                <a:srgbClr val="0942A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 flipH="1" rot="10800000">
              <a:off x="3975900" y="1431525"/>
              <a:ext cx="2043900" cy="126900"/>
            </a:xfrm>
            <a:prstGeom prst="rect">
              <a:avLst/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3975900" y="1558425"/>
              <a:ext cx="804600" cy="7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07</a:t>
              </a:r>
              <a:endParaRPr b="1" sz="42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409877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W1</a:t>
              </a:r>
              <a:endParaRPr sz="7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4595225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W2</a:t>
              </a:r>
              <a:endParaRPr sz="7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1"/>
            <p:cNvSpPr txBox="1"/>
            <p:nvPr/>
          </p:nvSpPr>
          <p:spPr>
            <a:xfrm>
              <a:off x="5061028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W3</a:t>
              </a:r>
              <a:endParaRPr sz="7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5565837" y="2506850"/>
              <a:ext cx="3312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W4</a:t>
              </a:r>
              <a:endParaRPr sz="7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3" name="Google Shape;183;p21"/>
            <p:cNvCxnSpPr/>
            <p:nvPr/>
          </p:nvCxnSpPr>
          <p:spPr>
            <a:xfrm rot="10800000">
              <a:off x="4489375" y="2507000"/>
              <a:ext cx="0" cy="1848300"/>
            </a:xfrm>
            <a:prstGeom prst="straightConnector1">
              <a:avLst/>
            </a:prstGeom>
            <a:noFill/>
            <a:ln cap="flat" cmpd="sng" w="9525">
              <a:solidFill>
                <a:srgbClr val="0942A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p21"/>
            <p:cNvCxnSpPr/>
            <p:nvPr/>
          </p:nvCxnSpPr>
          <p:spPr>
            <a:xfrm rot="10800000">
              <a:off x="5000087" y="2507000"/>
              <a:ext cx="0" cy="1848300"/>
            </a:xfrm>
            <a:prstGeom prst="straightConnector1">
              <a:avLst/>
            </a:prstGeom>
            <a:noFill/>
            <a:ln cap="flat" cmpd="sng" w="9525">
              <a:solidFill>
                <a:srgbClr val="0942A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21"/>
            <p:cNvCxnSpPr/>
            <p:nvPr/>
          </p:nvCxnSpPr>
          <p:spPr>
            <a:xfrm rot="10800000">
              <a:off x="5510800" y="2507000"/>
              <a:ext cx="0" cy="1848300"/>
            </a:xfrm>
            <a:prstGeom prst="straightConnector1">
              <a:avLst/>
            </a:prstGeom>
            <a:noFill/>
            <a:ln cap="flat" cmpd="sng" w="9525">
              <a:solidFill>
                <a:srgbClr val="0942A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86" name="Google Shape;186;p21"/>
          <p:cNvSpPr/>
          <p:nvPr/>
        </p:nvSpPr>
        <p:spPr>
          <a:xfrm>
            <a:off x="403525" y="2971693"/>
            <a:ext cx="3065400" cy="207300"/>
          </a:xfrm>
          <a:prstGeom prst="rect">
            <a:avLst/>
          </a:prstGeom>
          <a:solidFill>
            <a:srgbClr val="0942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1424506" y="3294922"/>
            <a:ext cx="3065400" cy="207300"/>
          </a:xfrm>
          <a:prstGeom prst="rect">
            <a:avLst/>
          </a:prstGeom>
          <a:solidFill>
            <a:srgbClr val="0942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4497624" y="3941381"/>
            <a:ext cx="4092900" cy="207300"/>
          </a:xfrm>
          <a:prstGeom prst="rect">
            <a:avLst/>
          </a:prstGeom>
          <a:solidFill>
            <a:srgbClr val="0D5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6546300" y="4264610"/>
            <a:ext cx="2043900" cy="207300"/>
          </a:xfrm>
          <a:prstGeom prst="rect">
            <a:avLst/>
          </a:prstGeom>
          <a:solidFill>
            <a:srgbClr val="0E6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3476717" y="3618152"/>
            <a:ext cx="3065400" cy="207300"/>
          </a:xfrm>
          <a:prstGeom prst="rect">
            <a:avLst/>
          </a:prstGeom>
          <a:solidFill>
            <a:srgbClr val="0C5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1630979" y="3037839"/>
            <a:ext cx="66300" cy="576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2669804" y="3037839"/>
            <a:ext cx="66300" cy="576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5003967" y="412092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6796774" y="412092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416219" y="2271188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1415000" y="2733542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1415000" y="319606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1415000" y="3658419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1415000" y="412092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3209860" y="2271188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3208641" y="2733542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3208641" y="319606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3208641" y="3658419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3209991" y="412092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1417242" y="1656225"/>
            <a:ext cx="1792500" cy="307500"/>
          </a:xfrm>
          <a:prstGeom prst="rect">
            <a:avLst/>
          </a:prstGeom>
          <a:solidFill>
            <a:srgbClr val="2F2F2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             2024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1417242" y="1963703"/>
            <a:ext cx="597000" cy="307500"/>
          </a:xfrm>
          <a:prstGeom prst="rect">
            <a:avLst/>
          </a:prstGeom>
          <a:solidFill>
            <a:srgbClr val="2F2F2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2014731" y="1963703"/>
            <a:ext cx="597000" cy="307500"/>
          </a:xfrm>
          <a:prstGeom prst="rect">
            <a:avLst/>
          </a:prstGeom>
          <a:solidFill>
            <a:srgbClr val="2F2F2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2612220" y="1963703"/>
            <a:ext cx="597000" cy="307500"/>
          </a:xfrm>
          <a:prstGeom prst="rect">
            <a:avLst/>
          </a:prstGeom>
          <a:solidFill>
            <a:srgbClr val="2F2F2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3210887" y="1656225"/>
            <a:ext cx="1792500" cy="307500"/>
          </a:xfrm>
          <a:prstGeom prst="rect">
            <a:avLst/>
          </a:prstGeom>
          <a:solidFill>
            <a:srgbClr val="3D3D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3210887" y="1963703"/>
            <a:ext cx="597000" cy="307500"/>
          </a:xfrm>
          <a:prstGeom prst="rect">
            <a:avLst/>
          </a:prstGeom>
          <a:solidFill>
            <a:srgbClr val="3D3D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3808376" y="1963703"/>
            <a:ext cx="597000" cy="307500"/>
          </a:xfrm>
          <a:prstGeom prst="rect">
            <a:avLst/>
          </a:prstGeom>
          <a:solidFill>
            <a:srgbClr val="3D3D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4405865" y="1963703"/>
            <a:ext cx="597000" cy="307500"/>
          </a:xfrm>
          <a:prstGeom prst="rect">
            <a:avLst/>
          </a:prstGeom>
          <a:solidFill>
            <a:srgbClr val="3D3D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5003836" y="2271188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5003967" y="2733542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5003967" y="319606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003967" y="3658419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5004863" y="1656225"/>
            <a:ext cx="1792500" cy="307500"/>
          </a:xfrm>
          <a:prstGeom prst="rect">
            <a:avLst/>
          </a:prstGeom>
          <a:solidFill>
            <a:srgbClr val="46464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5004863" y="1963703"/>
            <a:ext cx="597000" cy="307500"/>
          </a:xfrm>
          <a:prstGeom prst="rect">
            <a:avLst/>
          </a:prstGeom>
          <a:solidFill>
            <a:srgbClr val="46464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5602352" y="1963703"/>
            <a:ext cx="597000" cy="307500"/>
          </a:xfrm>
          <a:prstGeom prst="rect">
            <a:avLst/>
          </a:prstGeom>
          <a:solidFill>
            <a:srgbClr val="46464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6199841" y="1963703"/>
            <a:ext cx="597000" cy="307500"/>
          </a:xfrm>
          <a:prstGeom prst="rect">
            <a:avLst/>
          </a:prstGeom>
          <a:solidFill>
            <a:srgbClr val="46464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6796774" y="2271188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6796905" y="2733542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6796774" y="3196065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6796774" y="3658419"/>
            <a:ext cx="1792500" cy="462900"/>
          </a:xfrm>
          <a:prstGeom prst="rect">
            <a:avLst/>
          </a:prstGeom>
          <a:solidFill>
            <a:srgbClr val="EDEDE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6797801" y="1656225"/>
            <a:ext cx="1792500" cy="307500"/>
          </a:xfrm>
          <a:prstGeom prst="rect">
            <a:avLst/>
          </a:prstGeom>
          <a:solidFill>
            <a:srgbClr val="50505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6797801" y="1963703"/>
            <a:ext cx="597000" cy="307500"/>
          </a:xfrm>
          <a:prstGeom prst="rect">
            <a:avLst/>
          </a:prstGeom>
          <a:solidFill>
            <a:srgbClr val="50505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7395290" y="1963703"/>
            <a:ext cx="597000" cy="307500"/>
          </a:xfrm>
          <a:prstGeom prst="rect">
            <a:avLst/>
          </a:prstGeom>
          <a:solidFill>
            <a:srgbClr val="50505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7992779" y="1963703"/>
            <a:ext cx="597000" cy="307500"/>
          </a:xfrm>
          <a:prstGeom prst="rect">
            <a:avLst/>
          </a:prstGeom>
          <a:solidFill>
            <a:srgbClr val="50505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1"/>
          <p:cNvSpPr/>
          <p:nvPr/>
        </p:nvSpPr>
        <p:spPr>
          <a:xfrm flipH="1" rot="5400000">
            <a:off x="6047950" y="3115175"/>
            <a:ext cx="145800" cy="6285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 flipH="1" rot="5400000">
            <a:off x="6342213" y="3357934"/>
            <a:ext cx="141300" cy="1413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3D3D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 flipH="1" rot="5400000">
            <a:off x="5247575" y="2360100"/>
            <a:ext cx="140700" cy="12093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401225" y="2733549"/>
            <a:ext cx="1014600" cy="462900"/>
          </a:xfrm>
          <a:prstGeom prst="rect">
            <a:avLst/>
          </a:prstGeom>
          <a:solidFill>
            <a:srgbClr val="2F2F2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Application 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401225" y="3196070"/>
            <a:ext cx="1014600" cy="462900"/>
          </a:xfrm>
          <a:prstGeom prst="rect">
            <a:avLst/>
          </a:prstGeom>
          <a:solidFill>
            <a:srgbClr val="3D3D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Prelim &amp; results</a:t>
            </a: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401225" y="3658421"/>
            <a:ext cx="1014600" cy="462900"/>
          </a:xfrm>
          <a:prstGeom prst="rect">
            <a:avLst/>
          </a:prstGeom>
          <a:solidFill>
            <a:srgbClr val="4141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Preparation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401225" y="4120925"/>
            <a:ext cx="1014600" cy="462900"/>
          </a:xfrm>
          <a:prstGeom prst="rect">
            <a:avLst/>
          </a:prstGeom>
          <a:solidFill>
            <a:srgbClr val="41414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Final 36 hours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401225" y="1656225"/>
            <a:ext cx="1014600" cy="1077900"/>
          </a:xfrm>
          <a:prstGeom prst="rect">
            <a:avLst/>
          </a:prstGeom>
          <a:solidFill>
            <a:srgbClr val="2F2F2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1"/>
          <p:cNvSpPr/>
          <p:nvPr/>
        </p:nvSpPr>
        <p:spPr>
          <a:xfrm flipH="1" rot="5400000">
            <a:off x="3077800" y="1566675"/>
            <a:ext cx="141600" cy="18714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 flipH="1" rot="5400000">
            <a:off x="3647728" y="1562275"/>
            <a:ext cx="144600" cy="18831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2000725" y="2479725"/>
            <a:ext cx="44700" cy="453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4552309" y="2479724"/>
            <a:ext cx="44700" cy="453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 flipH="1" rot="5400000">
            <a:off x="6654325" y="3535850"/>
            <a:ext cx="137400" cy="7095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 flipH="1" rot="5400000">
            <a:off x="6977937" y="3827435"/>
            <a:ext cx="141300" cy="1413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 flipH="1" rot="5400000">
            <a:off x="7079336" y="4282075"/>
            <a:ext cx="141300" cy="1413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401225" y="2276349"/>
            <a:ext cx="1014600" cy="462900"/>
          </a:xfrm>
          <a:prstGeom prst="rect">
            <a:avLst/>
          </a:prstGeom>
          <a:solidFill>
            <a:srgbClr val="2F2F2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Hackathon</a:t>
            </a: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set up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1"/>
          <p:cNvSpPr/>
          <p:nvPr/>
        </p:nvSpPr>
        <p:spPr>
          <a:xfrm flipH="1" rot="5400000">
            <a:off x="5808813" y="2900734"/>
            <a:ext cx="141300" cy="1413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3D3D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110" y="4214500"/>
            <a:ext cx="273214" cy="3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